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2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04" r:id="rId16"/>
    <p:sldId id="30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2146" y="-6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D988F-8399-43A9-9E35-1BC3F12877DC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AC8F5-0C5F-498E-9A63-39304A26E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35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tx">
  <p:cSld name="1_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0"/>
          <p:cNvSpPr txBox="1">
            <a:spLocks noGrp="1"/>
          </p:cNvSpPr>
          <p:nvPr>
            <p:ph type="title"/>
          </p:nvPr>
        </p:nvSpPr>
        <p:spPr>
          <a:xfrm>
            <a:off x="457200" y="274642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0"/>
          <p:cNvSpPr txBox="1"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0"/>
          <p:cNvSpPr txBox="1">
            <a:spLocks noGrp="1"/>
          </p:cNvSpPr>
          <p:nvPr>
            <p:ph type="sldNum" idx="12"/>
          </p:nvPr>
        </p:nvSpPr>
        <p:spPr>
          <a:xfrm>
            <a:off x="8411733" y="6400417"/>
            <a:ext cx="27507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8364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Neuroscience of Mindfulness Meditation - Wharton Neuroscience Initiat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7578" y="0"/>
            <a:ext cx="102787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možete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zaustaviti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talase</a:t>
            </a:r>
            <a:r>
              <a:rPr lang="sr-Latn-R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br>
              <a:rPr lang="sr-Latn-R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možete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naučite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surfujete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5504" y="5562600"/>
            <a:ext cx="6400800" cy="1752600"/>
          </a:xfrm>
        </p:spPr>
        <p:txBody>
          <a:bodyPr/>
          <a:lstStyle/>
          <a:p>
            <a:r>
              <a:rPr lang="sr-Latn-RS" dirty="0" smtClean="0">
                <a:solidFill>
                  <a:schemeClr val="bg1"/>
                </a:solidFill>
              </a:rPr>
              <a:t>Mindfulness Intensive In-Me</a:t>
            </a:r>
          </a:p>
          <a:p>
            <a:r>
              <a:rPr lang="sr-Latn-RS" dirty="0" smtClean="0">
                <a:solidFill>
                  <a:schemeClr val="bg1"/>
                </a:solidFill>
              </a:rPr>
              <a:t>Modul </a:t>
            </a:r>
            <a:r>
              <a:rPr lang="sr-Latn-R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096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762000" y="76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91440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0668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1219200" y="1219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137160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9" name="Picture 15" descr="C:\Users\Lenovo\Documents\Mindfulness by EnergyHouse logotip\Mindfulness by EnergyHouse logotip\Logotipi\PNGs\Mindfulness-logo-final_Krug bel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792" y="1"/>
            <a:ext cx="1570037" cy="165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10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"/>
          <p:cNvSpPr txBox="1">
            <a:spLocks noGrp="1"/>
          </p:cNvSpPr>
          <p:nvPr>
            <p:ph type="title"/>
          </p:nvPr>
        </p:nvSpPr>
        <p:spPr>
          <a:xfrm>
            <a:off x="457200" y="274642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lvl="0">
              <a:buClr>
                <a:schemeClr val="accent6"/>
              </a:buClr>
              <a:buSzPts val="4400"/>
            </a:pPr>
            <a:r>
              <a:rPr lang="sr-Latn-RS" b="1" dirty="0" smtClean="0">
                <a:solidFill>
                  <a:schemeClr val="accent5">
                    <a:lumMod val="75000"/>
                  </a:schemeClr>
                </a:solidFill>
              </a:rPr>
              <a:t>Bajron Kejti</a:t>
            </a:r>
            <a:endParaRPr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467544" y="14127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Clr>
                <a:srgbClr val="3F3F3F"/>
              </a:buClr>
              <a:buSzPct val="100000"/>
              <a:buNone/>
            </a:pPr>
            <a:endParaRPr lang="sr-Latn-R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0" indent="0" algn="ctr">
              <a:spcBef>
                <a:spcPts val="0"/>
              </a:spcBef>
              <a:buClr>
                <a:srgbClr val="3F3F3F"/>
              </a:buClr>
              <a:buSzPct val="100000"/>
              <a:buNone/>
            </a:pPr>
            <a:endParaRPr lang="sr-Latn-R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>
              <a:spcBef>
                <a:spcPts val="0"/>
              </a:spcBef>
              <a:buClr>
                <a:srgbClr val="3F3F3F"/>
              </a:buClr>
              <a:buSzPct val="100000"/>
            </a:pPr>
            <a:r>
              <a:rPr lang="sr-Latn-R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Kejti je uvidela da pati kada veruje u svoje misli I da nema patnje kada ne veruje u njih. </a:t>
            </a:r>
            <a:endParaRPr lang="sr-Latn-R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>
              <a:spcBef>
                <a:spcPts val="0"/>
              </a:spcBef>
              <a:buClr>
                <a:srgbClr val="3F3F3F"/>
              </a:buClr>
              <a:buSzPct val="100000"/>
            </a:pPr>
            <a:endParaRPr lang="sr-Latn-R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>
              <a:spcBef>
                <a:spcPts val="0"/>
              </a:spcBef>
              <a:buClr>
                <a:srgbClr val="3F3F3F"/>
              </a:buClr>
              <a:buSzPct val="100000"/>
            </a:pPr>
            <a:r>
              <a:rPr lang="sr-Latn-R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 </a:t>
            </a:r>
            <a:r>
              <a:rPr lang="sr-Latn-R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jednom period svog života patila je od depresije</a:t>
            </a:r>
            <a:r>
              <a:rPr lang="sr-Latn-R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342900">
              <a:spcBef>
                <a:spcPts val="0"/>
              </a:spcBef>
              <a:buClr>
                <a:srgbClr val="3F3F3F"/>
              </a:buClr>
              <a:buSzPct val="100000"/>
            </a:pPr>
            <a:endParaRPr lang="sr-Latn-R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>
              <a:spcBef>
                <a:spcPts val="0"/>
              </a:spcBef>
              <a:buClr>
                <a:srgbClr val="3F3F3F"/>
              </a:buClr>
              <a:buSzPct val="100000"/>
            </a:pPr>
            <a:r>
              <a:rPr lang="sr-Latn-R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Ono </a:t>
            </a:r>
            <a:r>
              <a:rPr lang="sr-Latn-R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što je uzrokovalo njenu depresiju nije bio svet oko nje, nego ono što je ona verovala o svetu oko </a:t>
            </a:r>
            <a:r>
              <a:rPr lang="sr-Latn-R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sebe</a:t>
            </a:r>
          </a:p>
          <a:p>
            <a:pPr marL="342900">
              <a:spcBef>
                <a:spcPts val="0"/>
              </a:spcBef>
              <a:buClr>
                <a:srgbClr val="3F3F3F"/>
              </a:buClr>
              <a:buSzPct val="100000"/>
            </a:pPr>
            <a:endParaRPr lang="sr-Latn-R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>
              <a:spcBef>
                <a:spcPts val="0"/>
              </a:spcBef>
              <a:buClr>
                <a:srgbClr val="3F3F3F"/>
              </a:buClr>
              <a:buSzPct val="100000"/>
            </a:pPr>
            <a:r>
              <a:rPr lang="sr-Latn-R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</a:t>
            </a:r>
            <a:r>
              <a:rPr lang="sr-Latn-R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mesto </a:t>
            </a:r>
            <a:r>
              <a:rPr lang="sr-Latn-R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što beznadežno pokušavamo da promenimo svet oko sebe da odgovara zahtevima naših misli, možemo preispitati ove misli, i prihvatiti stvarnost onakvom kakva jeste, osetiti nepojmljivu slobodu i radost. </a:t>
            </a:r>
            <a:endParaRPr lang="sr-Latn-RS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8" descr="C:\Users\Lenovo\Documents\Mindfulness by EnergyHouse logotip\Mindfulness by EnergyHouse logotip\Logotipi\PNGs\Mindfulness-logo-final_V2 horizontalni u boj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054" y="6019800"/>
            <a:ext cx="272989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875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"/>
          <p:cNvSpPr txBox="1">
            <a:spLocks noGrp="1"/>
          </p:cNvSpPr>
          <p:nvPr>
            <p:ph type="title"/>
          </p:nvPr>
        </p:nvSpPr>
        <p:spPr>
          <a:xfrm>
            <a:off x="457200" y="274642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lvl="0">
              <a:buClr>
                <a:schemeClr val="accent6"/>
              </a:buClr>
              <a:buSzPts val="4400"/>
            </a:pPr>
            <a:r>
              <a:rPr lang="sr-Latn-RS" b="1" dirty="0" smtClean="0">
                <a:solidFill>
                  <a:schemeClr val="accent5">
                    <a:lumMod val="75000"/>
                  </a:schemeClr>
                </a:solidFill>
              </a:rPr>
              <a:t>Bajron Kejti</a:t>
            </a:r>
            <a:endParaRPr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467544" y="14127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Clr>
                <a:srgbClr val="3F3F3F"/>
              </a:buClr>
              <a:buSzPct val="100000"/>
              <a:buNone/>
            </a:pPr>
            <a:endParaRPr lang="sr-Latn-R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0" indent="0" algn="ctr">
              <a:spcBef>
                <a:spcPts val="0"/>
              </a:spcBef>
              <a:buClr>
                <a:srgbClr val="3F3F3F"/>
              </a:buClr>
              <a:buSzPct val="100000"/>
              <a:buNone/>
            </a:pPr>
            <a:endParaRPr lang="sr-Latn-R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4300" indent="0" algn="ctr">
              <a:buNone/>
            </a:pPr>
            <a:r>
              <a:rPr lang="sr-Latn-RS" sz="2000" b="1" dirty="0">
                <a:solidFill>
                  <a:srgbClr val="CC9900"/>
                </a:solidFill>
              </a:rPr>
              <a:t>Ono što jeste </a:t>
            </a:r>
            <a:r>
              <a:rPr lang="sr-Latn-RS" sz="2000" b="1" dirty="0" smtClean="0">
                <a:solidFill>
                  <a:srgbClr val="CC9900"/>
                </a:solidFill>
              </a:rPr>
              <a:t>jeste</a:t>
            </a:r>
          </a:p>
          <a:p>
            <a:pPr marL="114300" indent="0" algn="ctr">
              <a:buNone/>
            </a:pPr>
            <a:endParaRPr lang="en-US" sz="2000" dirty="0"/>
          </a:p>
          <a:p>
            <a:pPr marL="114300" indent="0" algn="ctr">
              <a:buNone/>
            </a:pPr>
            <a:r>
              <a:rPr lang="sr-Latn-R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 jedino patimo kada verujemo u misao koja je u sukobu sa onim što jeste. Kada je um savršeno jasan, ono što jeste je to što želimo.  Želeti da stvarnost bude drugačija nego što jeste je beznadežno.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8" descr="C:\Users\Lenovo\Documents\Mindfulness by EnergyHouse logotip\Mindfulness by EnergyHouse logotip\Logotipi\PNGs\Mindfulness-logo-final_V2 horizontalni u boj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054" y="6019800"/>
            <a:ext cx="272989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387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"/>
          <p:cNvSpPr txBox="1">
            <a:spLocks noGrp="1"/>
          </p:cNvSpPr>
          <p:nvPr>
            <p:ph type="title"/>
          </p:nvPr>
        </p:nvSpPr>
        <p:spPr>
          <a:xfrm>
            <a:off x="457200" y="274642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lvl="0">
              <a:buClr>
                <a:schemeClr val="accent6"/>
              </a:buClr>
              <a:buSzPts val="4400"/>
            </a:pPr>
            <a:r>
              <a:rPr lang="sr-Latn-RS" b="1" dirty="0" smtClean="0">
                <a:solidFill>
                  <a:schemeClr val="accent5">
                    <a:lumMod val="75000"/>
                  </a:schemeClr>
                </a:solidFill>
              </a:rPr>
              <a:t>Šta se desilo, desilo se.</a:t>
            </a:r>
            <a:endParaRPr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467544" y="14127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Clr>
                <a:srgbClr val="3F3F3F"/>
              </a:buClr>
              <a:buSzPct val="100000"/>
              <a:buNone/>
            </a:pPr>
            <a:endParaRPr lang="sr-Latn-R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sr-Latn-R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Otkriva </a:t>
            </a:r>
            <a:r>
              <a:rPr lang="sr-Latn-R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 sve ono što mislite da se nije trebalo desiti ustvari se trebalo desiti. Trebalo se desiti jer se desilo, i nikakvo razmišljanje na svetu to ne može promeniti. </a:t>
            </a:r>
            <a:endParaRPr lang="sr-Latn-R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sr-Latn-R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Ovo </a:t>
            </a:r>
            <a:r>
              <a:rPr lang="sr-Latn-R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 znači da ćete vi to opravdavati ili odobravati. </a:t>
            </a:r>
            <a:endParaRPr lang="sr-Latn-R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sr-Latn-R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</a:t>
            </a:r>
            <a:r>
              <a:rPr lang="sr-Latn-R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jednostavno znači da ste vi u stanju da vidite stvari bez otpora i bez zbunjenosti usled vaše unutrašnje borbe. </a:t>
            </a:r>
            <a:endParaRPr lang="sr-Latn-R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sr-Latn-R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Niko </a:t>
            </a:r>
            <a:r>
              <a:rPr lang="sr-Latn-R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 želi da mu se deca razbole, niko ne želi da doživi saobraćajnu nesreću; ali kada se ove stvari dese, kako misaono sukobljavanje sa njima može biti od pomoći? </a:t>
            </a:r>
            <a:endParaRPr lang="sr-Latn-R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sr-Latn-R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Znamo </a:t>
            </a:r>
            <a:r>
              <a:rPr lang="sr-Latn-R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 ne pomaže, ali ipak to radimo, jer ne znamo kako da to da zaustavimo.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8" descr="C:\Users\Lenovo\Documents\Mindfulness by EnergyHouse logotip\Mindfulness by EnergyHouse logotip\Logotipi\PNGs\Mindfulness-logo-final_V2 horizontalni u boj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054" y="6019800"/>
            <a:ext cx="272989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387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"/>
          <p:cNvSpPr txBox="1">
            <a:spLocks noGrp="1"/>
          </p:cNvSpPr>
          <p:nvPr>
            <p:ph type="title"/>
          </p:nvPr>
        </p:nvSpPr>
        <p:spPr>
          <a:xfrm>
            <a:off x="457200" y="274642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lvl="0">
              <a:buClr>
                <a:schemeClr val="accent6"/>
              </a:buClr>
              <a:buSzPts val="4400"/>
            </a:pPr>
            <a:r>
              <a:rPr lang="sr-Latn-RS" b="1" dirty="0" smtClean="0">
                <a:solidFill>
                  <a:schemeClr val="accent5">
                    <a:lumMod val="75000"/>
                  </a:schemeClr>
                </a:solidFill>
              </a:rPr>
              <a:t>Čiji je ovo posao</a:t>
            </a:r>
            <a:endParaRPr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467544" y="14127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Clr>
                <a:srgbClr val="3F3F3F"/>
              </a:buClr>
              <a:buSzPct val="100000"/>
              <a:buNone/>
            </a:pPr>
            <a:endParaRPr lang="sr-Latn-R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sr-Latn-R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Moj</a:t>
            </a:r>
          </a:p>
          <a:p>
            <a:r>
              <a:rPr lang="sr-Latn-R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Tuđi</a:t>
            </a:r>
          </a:p>
          <a:p>
            <a:r>
              <a:rPr lang="sr-Latn-R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Božiji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8" descr="C:\Users\Lenovo\Documents\Mindfulness by EnergyHouse logotip\Mindfulness by EnergyHouse logotip\Logotipi\PNGs\Mindfulness-logo-final_V2 horizontalni u boj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054" y="6019800"/>
            <a:ext cx="272989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981200"/>
            <a:ext cx="5116680" cy="354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304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"/>
          <p:cNvSpPr txBox="1">
            <a:spLocks noGrp="1"/>
          </p:cNvSpPr>
          <p:nvPr>
            <p:ph type="title"/>
          </p:nvPr>
        </p:nvSpPr>
        <p:spPr>
          <a:xfrm>
            <a:off x="457200" y="274642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lvl="0">
              <a:buClr>
                <a:schemeClr val="accent6"/>
              </a:buClr>
              <a:buSzPts val="4400"/>
            </a:pPr>
            <a:r>
              <a:rPr lang="sr-Latn-RS" b="1" dirty="0" smtClean="0">
                <a:solidFill>
                  <a:schemeClr val="accent5">
                    <a:lumMod val="75000"/>
                  </a:schemeClr>
                </a:solidFill>
              </a:rPr>
              <a:t>Činjenice u vezi misli</a:t>
            </a:r>
            <a:endParaRPr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467544" y="14127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Clr>
                <a:srgbClr val="3F3F3F"/>
              </a:buClr>
              <a:buSzPct val="100000"/>
              <a:buNone/>
            </a:pPr>
            <a:endParaRPr lang="sr-Latn-R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sr-Latn-RS" sz="1600" dirty="0"/>
              <a:t>Misao je bezopasna, osim ako verujemo u nju. </a:t>
            </a:r>
          </a:p>
          <a:p>
            <a:r>
              <a:rPr lang="sr-Latn-RS" sz="1600" dirty="0" smtClean="0"/>
              <a:t>Uzrok </a:t>
            </a:r>
            <a:r>
              <a:rPr lang="sr-Latn-RS" sz="1600" dirty="0"/>
              <a:t>patnje nisu naše misli nego vezanost za njih. </a:t>
            </a:r>
            <a:endParaRPr lang="sr-Latn-RS" sz="1600" dirty="0" smtClean="0"/>
          </a:p>
          <a:p>
            <a:r>
              <a:rPr lang="sr-Latn-RS" sz="1600" dirty="0" smtClean="0"/>
              <a:t>Vezivati </a:t>
            </a:r>
            <a:r>
              <a:rPr lang="sr-Latn-RS" sz="1600" dirty="0"/>
              <a:t>se za misao znači verovati da je ona istinita, bez ispitivanja. </a:t>
            </a:r>
            <a:endParaRPr lang="sr-Latn-RS" sz="1600" dirty="0" smtClean="0"/>
          </a:p>
          <a:p>
            <a:r>
              <a:rPr lang="sr-Latn-RS" sz="1600" dirty="0" smtClean="0"/>
              <a:t>Uverenje </a:t>
            </a:r>
            <a:r>
              <a:rPr lang="sr-Latn-RS" sz="1600" dirty="0"/>
              <a:t>je misao za koju smo bili vezani, često godinama. </a:t>
            </a:r>
            <a:endParaRPr lang="en-US" sz="1600" dirty="0"/>
          </a:p>
          <a:p>
            <a:r>
              <a:rPr lang="sr-Latn-RS" sz="1600" dirty="0" smtClean="0"/>
              <a:t>Obratite </a:t>
            </a:r>
            <a:r>
              <a:rPr lang="sr-Latn-RS" sz="1600" dirty="0"/>
              <a:t>pažnju da li dišete?Ili se disanje odvija bez vas. </a:t>
            </a:r>
            <a:endParaRPr lang="sr-Latn-RS" sz="1600" dirty="0" smtClean="0"/>
          </a:p>
          <a:p>
            <a:r>
              <a:rPr lang="sr-Latn-RS" sz="1600" dirty="0" smtClean="0"/>
              <a:t>Obratite </a:t>
            </a:r>
            <a:r>
              <a:rPr lang="sr-Latn-RS" sz="1600" dirty="0"/>
              <a:t>pažnju da li mislite? Ili </a:t>
            </a:r>
            <a:r>
              <a:rPr lang="sr-Latn-RS" sz="1600" dirty="0" smtClean="0"/>
              <a:t>se mišljenje </a:t>
            </a:r>
            <a:r>
              <a:rPr lang="sr-Latn-RS" sz="1600" dirty="0"/>
              <a:t>takođe odvija bez vas i ono nije lično. </a:t>
            </a:r>
            <a:endParaRPr lang="sr-Latn-RS" sz="1600" dirty="0" smtClean="0"/>
          </a:p>
          <a:p>
            <a:r>
              <a:rPr lang="sr-Latn-RS" sz="1600" dirty="0" smtClean="0"/>
              <a:t>Da </a:t>
            </a:r>
            <a:r>
              <a:rPr lang="sr-Latn-RS" sz="1600" dirty="0"/>
              <a:t>li se probudite ujutru govoreći sebi, „Mislim da danas neću razmišljati”? Prekasno: Vi već razmišljate! Misli se jednostavno pojave. </a:t>
            </a:r>
            <a:endParaRPr lang="sr-Latn-RS" sz="1600" dirty="0" smtClean="0"/>
          </a:p>
          <a:p>
            <a:r>
              <a:rPr lang="sr-Latn-RS" sz="1600" dirty="0" smtClean="0"/>
              <a:t>Misli </a:t>
            </a:r>
            <a:r>
              <a:rPr lang="sr-Latn-RS" sz="1600" dirty="0"/>
              <a:t>su tu da bi otišle, a ne da bi ostale. </a:t>
            </a:r>
            <a:endParaRPr lang="sr-Latn-RS" sz="1600" dirty="0" smtClean="0"/>
          </a:p>
          <a:p>
            <a:r>
              <a:rPr lang="sr-Latn-RS" sz="1600" dirty="0" smtClean="0"/>
              <a:t>Bezopasne </a:t>
            </a:r>
            <a:r>
              <a:rPr lang="sr-Latn-RS" sz="1600" dirty="0"/>
              <a:t>su osim ako se vežemo za njih kao da su istinite. </a:t>
            </a:r>
            <a:endParaRPr lang="en-US" sz="1600" dirty="0"/>
          </a:p>
        </p:txBody>
      </p:sp>
      <p:pic>
        <p:nvPicPr>
          <p:cNvPr id="4" name="Picture 8" descr="C:\Users\Lenovo\Documents\Mindfulness by EnergyHouse logotip\Mindfulness by EnergyHouse logotip\Logotipi\PNGs\Mindfulness-logo-final_V2 horizontalni u boj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054" y="6019800"/>
            <a:ext cx="272989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116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sr-Latn-RS" b="1" dirty="0" smtClean="0">
                <a:solidFill>
                  <a:schemeClr val="accent5">
                    <a:lumMod val="75000"/>
                  </a:schemeClr>
                </a:solidFill>
              </a:rPr>
              <a:t>Vežba misao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 err="1"/>
              <a:t>Odaberite</a:t>
            </a:r>
            <a:r>
              <a:rPr lang="en-US" sz="1400" dirty="0"/>
              <a:t> </a:t>
            </a:r>
            <a:r>
              <a:rPr lang="en-US" sz="1400" dirty="0" err="1"/>
              <a:t>misao</a:t>
            </a:r>
            <a:r>
              <a:rPr lang="en-US" sz="1400" dirty="0"/>
              <a:t> </a:t>
            </a:r>
            <a:r>
              <a:rPr lang="en-US" sz="1400" dirty="0" err="1"/>
              <a:t>koja</a:t>
            </a:r>
            <a:r>
              <a:rPr lang="en-US" sz="1400" dirty="0"/>
              <a:t> vas </a:t>
            </a:r>
            <a:r>
              <a:rPr lang="en-US" sz="1400" dirty="0" err="1"/>
              <a:t>ponekad</a:t>
            </a:r>
            <a:r>
              <a:rPr lang="en-US" sz="1400" dirty="0"/>
              <a:t> </a:t>
            </a:r>
            <a:r>
              <a:rPr lang="en-US" sz="1400" dirty="0" err="1"/>
              <a:t>uznemirava</a:t>
            </a:r>
            <a:r>
              <a:rPr lang="en-US" sz="1400" dirty="0"/>
              <a:t>. </a:t>
            </a:r>
            <a:endParaRPr lang="sr-Latn-RS" sz="1400" dirty="0" smtClean="0"/>
          </a:p>
          <a:p>
            <a:r>
              <a:rPr lang="en-US" sz="1400" dirty="0" err="1" smtClean="0"/>
              <a:t>Kako</a:t>
            </a:r>
            <a:r>
              <a:rPr lang="en-US" sz="1400" dirty="0" smtClean="0"/>
              <a:t> </a:t>
            </a:r>
            <a:r>
              <a:rPr lang="en-US" sz="1400" dirty="0"/>
              <a:t>to </a:t>
            </a:r>
            <a:r>
              <a:rPr lang="en-US" sz="1400" dirty="0" err="1"/>
              <a:t>utiče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vaša</a:t>
            </a:r>
            <a:r>
              <a:rPr lang="en-US" sz="1400" dirty="0"/>
              <a:t> </a:t>
            </a:r>
            <a:r>
              <a:rPr lang="en-US" sz="1400" dirty="0" err="1"/>
              <a:t>osećanja</a:t>
            </a:r>
            <a:r>
              <a:rPr lang="en-US" sz="1400" dirty="0"/>
              <a:t>? </a:t>
            </a:r>
            <a:endParaRPr lang="sr-Latn-RS" sz="1400" dirty="0" smtClean="0"/>
          </a:p>
          <a:p>
            <a:r>
              <a:rPr lang="en-US" sz="1400" dirty="0" err="1" smtClean="0"/>
              <a:t>Kako</a:t>
            </a:r>
            <a:r>
              <a:rPr lang="en-US" sz="1400" dirty="0" smtClean="0"/>
              <a:t> </a:t>
            </a:r>
            <a:r>
              <a:rPr lang="en-US" sz="1400" dirty="0"/>
              <a:t>to </a:t>
            </a:r>
            <a:r>
              <a:rPr lang="en-US" sz="1400" dirty="0" err="1"/>
              <a:t>utiče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vaš</a:t>
            </a:r>
            <a:r>
              <a:rPr lang="en-US" sz="1400" dirty="0"/>
              <a:t> </a:t>
            </a:r>
            <a:r>
              <a:rPr lang="en-US" sz="1400" dirty="0" err="1"/>
              <a:t>fokus</a:t>
            </a:r>
            <a:r>
              <a:rPr lang="en-US" sz="1400" dirty="0"/>
              <a:t>? </a:t>
            </a:r>
            <a:endParaRPr lang="sr-Latn-RS" sz="1400" dirty="0" smtClean="0"/>
          </a:p>
          <a:p>
            <a:r>
              <a:rPr lang="en-US" sz="1400" dirty="0" err="1" smtClean="0"/>
              <a:t>Kako</a:t>
            </a:r>
            <a:r>
              <a:rPr lang="en-US" sz="1400" dirty="0" smtClean="0"/>
              <a:t> </a:t>
            </a:r>
            <a:r>
              <a:rPr lang="en-US" sz="1400" dirty="0"/>
              <a:t>to </a:t>
            </a:r>
            <a:r>
              <a:rPr lang="en-US" sz="1400" dirty="0" err="1"/>
              <a:t>utiče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vaše</a:t>
            </a:r>
            <a:r>
              <a:rPr lang="en-US" sz="1400" dirty="0"/>
              <a:t> </a:t>
            </a:r>
            <a:r>
              <a:rPr lang="en-US" sz="1400" dirty="0" err="1"/>
              <a:t>ponašanje</a:t>
            </a:r>
            <a:r>
              <a:rPr lang="en-US" sz="1400" dirty="0" smtClean="0"/>
              <a:t>?</a:t>
            </a:r>
            <a:endParaRPr lang="sr-Latn-RS" sz="1400" dirty="0" smtClean="0"/>
          </a:p>
          <a:p>
            <a:endParaRPr lang="sr-Latn-RS" sz="1400" dirty="0"/>
          </a:p>
          <a:p>
            <a:r>
              <a:rPr lang="en-US" sz="1400" dirty="0" smtClean="0"/>
              <a:t>Da </a:t>
            </a:r>
            <a:r>
              <a:rPr lang="en-US" sz="1400" dirty="0"/>
              <a:t>li je to </a:t>
            </a:r>
            <a:r>
              <a:rPr lang="en-US" sz="1400" dirty="0" err="1"/>
              <a:t>istina</a:t>
            </a:r>
            <a:r>
              <a:rPr lang="en-US" sz="1400" dirty="0"/>
              <a:t>? </a:t>
            </a:r>
            <a:endParaRPr lang="sr-Latn-RS" sz="1400" dirty="0" smtClean="0"/>
          </a:p>
          <a:p>
            <a:r>
              <a:rPr lang="en-US" sz="1400" dirty="0" err="1" smtClean="0"/>
              <a:t>Možete</a:t>
            </a:r>
            <a:r>
              <a:rPr lang="en-US" sz="1400" dirty="0" smtClean="0"/>
              <a:t> </a:t>
            </a:r>
            <a:r>
              <a:rPr lang="en-US" sz="1400" dirty="0"/>
              <a:t>li 100% </a:t>
            </a:r>
            <a:r>
              <a:rPr lang="en-US" sz="1400" dirty="0" err="1"/>
              <a:t>biti</a:t>
            </a:r>
            <a:r>
              <a:rPr lang="en-US" sz="1400" dirty="0"/>
              <a:t> </a:t>
            </a:r>
            <a:r>
              <a:rPr lang="en-US" sz="1400" dirty="0" err="1"/>
              <a:t>sigurni</a:t>
            </a:r>
            <a:r>
              <a:rPr lang="en-US" sz="1400" dirty="0"/>
              <a:t> da je to 100% </a:t>
            </a:r>
            <a:r>
              <a:rPr lang="en-US" sz="1400" dirty="0" err="1"/>
              <a:t>istina</a:t>
            </a:r>
            <a:r>
              <a:rPr lang="en-US" sz="1400" dirty="0"/>
              <a:t>? </a:t>
            </a:r>
            <a:endParaRPr lang="sr-Latn-RS" sz="1400" dirty="0" smtClean="0"/>
          </a:p>
          <a:p>
            <a:r>
              <a:rPr lang="en-US" sz="1400" dirty="0" err="1" smtClean="0"/>
              <a:t>Ko</a:t>
            </a:r>
            <a:r>
              <a:rPr lang="en-US" sz="1400" dirty="0" smtClean="0"/>
              <a:t> </a:t>
            </a:r>
            <a:r>
              <a:rPr lang="en-US" sz="1400" dirty="0" err="1"/>
              <a:t>tačno</a:t>
            </a:r>
            <a:r>
              <a:rPr lang="en-US" sz="1400" dirty="0"/>
              <a:t> </a:t>
            </a:r>
            <a:r>
              <a:rPr lang="en-US" sz="1400" dirty="0" err="1"/>
              <a:t>tvrdi</a:t>
            </a:r>
            <a:r>
              <a:rPr lang="en-US" sz="1400" dirty="0"/>
              <a:t> </a:t>
            </a:r>
            <a:r>
              <a:rPr lang="en-US" sz="1400" dirty="0" err="1"/>
              <a:t>ovu</a:t>
            </a:r>
            <a:r>
              <a:rPr lang="en-US" sz="1400" dirty="0"/>
              <a:t> </a:t>
            </a:r>
            <a:r>
              <a:rPr lang="en-US" sz="1400" dirty="0" err="1"/>
              <a:t>istinu</a:t>
            </a:r>
            <a:r>
              <a:rPr lang="en-US" sz="1400" dirty="0"/>
              <a:t>? </a:t>
            </a:r>
            <a:endParaRPr lang="sr-Latn-RS" sz="1400" dirty="0" smtClean="0"/>
          </a:p>
          <a:p>
            <a:r>
              <a:rPr lang="en-US" sz="1400" dirty="0" err="1" smtClean="0"/>
              <a:t>Verujete</a:t>
            </a:r>
            <a:r>
              <a:rPr lang="en-US" sz="1400" dirty="0" smtClean="0"/>
              <a:t> </a:t>
            </a:r>
            <a:r>
              <a:rPr lang="en-US" sz="1400" dirty="0"/>
              <a:t>li </a:t>
            </a:r>
            <a:r>
              <a:rPr lang="en-US" sz="1400" dirty="0" err="1"/>
              <a:t>uvek</a:t>
            </a:r>
            <a:r>
              <a:rPr lang="en-US" sz="1400" dirty="0"/>
              <a:t> u </a:t>
            </a:r>
            <a:r>
              <a:rPr lang="en-US" sz="1400" dirty="0" err="1"/>
              <a:t>sve</a:t>
            </a:r>
            <a:r>
              <a:rPr lang="en-US" sz="1400" dirty="0"/>
              <a:t> </a:t>
            </a:r>
            <a:r>
              <a:rPr lang="en-US" sz="1400" dirty="0" err="1"/>
              <a:t>što</a:t>
            </a:r>
            <a:r>
              <a:rPr lang="en-US" sz="1400" dirty="0"/>
              <a:t> ova </a:t>
            </a:r>
            <a:r>
              <a:rPr lang="en-US" sz="1400" dirty="0" err="1"/>
              <a:t>osoba</a:t>
            </a:r>
            <a:r>
              <a:rPr lang="en-US" sz="1400" dirty="0"/>
              <a:t> </a:t>
            </a:r>
            <a:r>
              <a:rPr lang="en-US" sz="1400" dirty="0" err="1"/>
              <a:t>kaže</a:t>
            </a:r>
            <a:r>
              <a:rPr lang="en-US" sz="1400" dirty="0"/>
              <a:t>? </a:t>
            </a:r>
            <a:endParaRPr lang="sr-Latn-RS" sz="1400" dirty="0"/>
          </a:p>
          <a:p>
            <a:r>
              <a:rPr lang="en-US" sz="1400" dirty="0" err="1" smtClean="0"/>
              <a:t>Šta</a:t>
            </a:r>
            <a:r>
              <a:rPr lang="en-US" sz="1400" dirty="0" smtClean="0"/>
              <a:t> </a:t>
            </a:r>
            <a:r>
              <a:rPr lang="en-US" sz="1400" dirty="0"/>
              <a:t>bi </a:t>
            </a:r>
            <a:r>
              <a:rPr lang="en-US" sz="1400" dirty="0" err="1"/>
              <a:t>još</a:t>
            </a:r>
            <a:r>
              <a:rPr lang="en-US" sz="1400" dirty="0"/>
              <a:t> </a:t>
            </a:r>
            <a:r>
              <a:rPr lang="en-US" sz="1400" dirty="0" err="1"/>
              <a:t>moglo</a:t>
            </a:r>
            <a:r>
              <a:rPr lang="en-US" sz="1400" dirty="0"/>
              <a:t> </a:t>
            </a:r>
            <a:r>
              <a:rPr lang="en-US" sz="1400" dirty="0" err="1"/>
              <a:t>biti</a:t>
            </a:r>
            <a:r>
              <a:rPr lang="en-US" sz="1400" dirty="0"/>
              <a:t> </a:t>
            </a:r>
            <a:r>
              <a:rPr lang="en-US" sz="1400" dirty="0" err="1"/>
              <a:t>istina</a:t>
            </a:r>
            <a:r>
              <a:rPr lang="en-US" sz="1400" dirty="0"/>
              <a:t>? </a:t>
            </a:r>
            <a:endParaRPr lang="sr-Latn-RS" sz="1400" dirty="0" smtClean="0"/>
          </a:p>
          <a:p>
            <a:endParaRPr lang="sr-Latn-RS" sz="1400" dirty="0"/>
          </a:p>
          <a:p>
            <a:r>
              <a:rPr lang="en-US" sz="1400" dirty="0" err="1" smtClean="0"/>
              <a:t>Koju</a:t>
            </a:r>
            <a:r>
              <a:rPr lang="en-US" sz="1400" dirty="0" smtClean="0"/>
              <a:t> </a:t>
            </a:r>
            <a:r>
              <a:rPr lang="en-US" sz="1400" dirty="0" err="1"/>
              <a:t>misao</a:t>
            </a:r>
            <a:r>
              <a:rPr lang="en-US" sz="1400" dirty="0"/>
              <a:t> </a:t>
            </a:r>
            <a:r>
              <a:rPr lang="en-US" sz="1400" dirty="0" err="1"/>
              <a:t>biste</a:t>
            </a:r>
            <a:r>
              <a:rPr lang="en-US" sz="1400" dirty="0"/>
              <a:t> </a:t>
            </a:r>
            <a:r>
              <a:rPr lang="en-US" sz="1400" dirty="0" err="1"/>
              <a:t>najradije</a:t>
            </a:r>
            <a:r>
              <a:rPr lang="en-US" sz="1400" dirty="0"/>
              <a:t> </a:t>
            </a:r>
            <a:r>
              <a:rPr lang="en-US" sz="1400" dirty="0" err="1"/>
              <a:t>želeli</a:t>
            </a:r>
            <a:r>
              <a:rPr lang="en-US" sz="1400" dirty="0"/>
              <a:t>? </a:t>
            </a:r>
            <a:endParaRPr lang="sr-Latn-RS" sz="1400" dirty="0" smtClean="0"/>
          </a:p>
          <a:p>
            <a:r>
              <a:rPr lang="en-US" sz="1400" dirty="0" err="1" smtClean="0"/>
              <a:t>Kako</a:t>
            </a:r>
            <a:r>
              <a:rPr lang="en-US" sz="1400" dirty="0" smtClean="0"/>
              <a:t> </a:t>
            </a:r>
            <a:r>
              <a:rPr lang="en-US" sz="1400" dirty="0"/>
              <a:t>bi ova </a:t>
            </a:r>
            <a:r>
              <a:rPr lang="en-US" sz="1400" dirty="0" err="1"/>
              <a:t>misao</a:t>
            </a:r>
            <a:r>
              <a:rPr lang="en-US" sz="1400" dirty="0"/>
              <a:t> </a:t>
            </a:r>
            <a:r>
              <a:rPr lang="en-US" sz="1400" dirty="0" err="1"/>
              <a:t>uticala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vaša</a:t>
            </a:r>
            <a:r>
              <a:rPr lang="en-US" sz="1400" dirty="0"/>
              <a:t> </a:t>
            </a:r>
            <a:r>
              <a:rPr lang="en-US" sz="1400" dirty="0" err="1"/>
              <a:t>osećanja</a:t>
            </a:r>
            <a:r>
              <a:rPr lang="en-US" sz="1400" dirty="0"/>
              <a:t>? </a:t>
            </a:r>
            <a:endParaRPr lang="sr-Latn-RS" sz="1400" dirty="0" smtClean="0"/>
          </a:p>
          <a:p>
            <a:r>
              <a:rPr lang="en-US" sz="1400" dirty="0" err="1" smtClean="0"/>
              <a:t>Kako</a:t>
            </a:r>
            <a:r>
              <a:rPr lang="en-US" sz="1400" dirty="0" smtClean="0"/>
              <a:t> </a:t>
            </a:r>
            <a:r>
              <a:rPr lang="en-US" sz="1400" dirty="0"/>
              <a:t>ova </a:t>
            </a:r>
            <a:r>
              <a:rPr lang="en-US" sz="1400" dirty="0" err="1"/>
              <a:t>misao</a:t>
            </a:r>
            <a:r>
              <a:rPr lang="en-US" sz="1400" dirty="0"/>
              <a:t> </a:t>
            </a:r>
            <a:r>
              <a:rPr lang="en-US" sz="1400" dirty="0" err="1"/>
              <a:t>utiče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vašu</a:t>
            </a:r>
            <a:r>
              <a:rPr lang="en-US" sz="1400" dirty="0"/>
              <a:t> </a:t>
            </a:r>
            <a:r>
              <a:rPr lang="en-US" sz="1400" dirty="0" err="1"/>
              <a:t>percepciju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fokus</a:t>
            </a:r>
            <a:r>
              <a:rPr lang="en-US" sz="1400" dirty="0"/>
              <a:t>? </a:t>
            </a:r>
            <a:endParaRPr lang="sr-Latn-RS" sz="1400" dirty="0" smtClean="0"/>
          </a:p>
          <a:p>
            <a:r>
              <a:rPr lang="en-US" sz="1400" dirty="0" err="1" smtClean="0"/>
              <a:t>Kako</a:t>
            </a:r>
            <a:r>
              <a:rPr lang="en-US" sz="1400" dirty="0" smtClean="0"/>
              <a:t> </a:t>
            </a:r>
            <a:r>
              <a:rPr lang="en-US" sz="1400" dirty="0"/>
              <a:t>bi ova </a:t>
            </a:r>
            <a:r>
              <a:rPr lang="en-US" sz="1400" dirty="0" err="1"/>
              <a:t>misao</a:t>
            </a:r>
            <a:r>
              <a:rPr lang="en-US" sz="1400" dirty="0"/>
              <a:t> </a:t>
            </a:r>
            <a:r>
              <a:rPr lang="en-US" sz="1400" dirty="0" err="1"/>
              <a:t>uticala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vaše</a:t>
            </a:r>
            <a:r>
              <a:rPr lang="en-US" sz="1400" dirty="0"/>
              <a:t> </a:t>
            </a:r>
            <a:r>
              <a:rPr lang="en-US" sz="1400" dirty="0" err="1"/>
              <a:t>ponašanje</a:t>
            </a:r>
            <a:r>
              <a:rPr lang="en-US" sz="1400" dirty="0"/>
              <a:t>? </a:t>
            </a:r>
            <a:endParaRPr lang="sr-Latn-RS" sz="1400" dirty="0" smtClean="0"/>
          </a:p>
          <a:p>
            <a:r>
              <a:rPr lang="en-US" sz="1400" dirty="0" err="1" smtClean="0"/>
              <a:t>Koje</a:t>
            </a:r>
            <a:r>
              <a:rPr lang="en-US" sz="1400" dirty="0" smtClean="0"/>
              <a:t> </a:t>
            </a:r>
            <a:r>
              <a:rPr lang="en-US" sz="1400" dirty="0" err="1"/>
              <a:t>su</a:t>
            </a:r>
            <a:r>
              <a:rPr lang="en-US" sz="1400" dirty="0"/>
              <a:t> </a:t>
            </a:r>
            <a:r>
              <a:rPr lang="en-US" sz="1400" dirty="0" err="1"/>
              <a:t>prednosti</a:t>
            </a:r>
            <a:r>
              <a:rPr lang="en-US" sz="1400" dirty="0"/>
              <a:t> </a:t>
            </a:r>
            <a:r>
              <a:rPr lang="en-US" sz="1400" dirty="0" err="1"/>
              <a:t>ako</a:t>
            </a:r>
            <a:r>
              <a:rPr lang="en-US" sz="1400" dirty="0"/>
              <a:t> </a:t>
            </a:r>
            <a:r>
              <a:rPr lang="en-US" sz="1400" dirty="0" err="1"/>
              <a:t>odlučite</a:t>
            </a:r>
            <a:r>
              <a:rPr lang="en-US" sz="1400" dirty="0"/>
              <a:t> da je to </a:t>
            </a:r>
            <a:r>
              <a:rPr lang="en-US" sz="1400" dirty="0" err="1"/>
              <a:t>istina</a:t>
            </a:r>
            <a:r>
              <a:rPr lang="en-US" sz="1400" dirty="0"/>
              <a:t>? </a:t>
            </a:r>
            <a:endParaRPr lang="sr-Latn-RS" sz="1400" dirty="0" smtClean="0"/>
          </a:p>
          <a:p>
            <a:r>
              <a:rPr lang="en-US" sz="1400" dirty="0" err="1" smtClean="0"/>
              <a:t>Kako</a:t>
            </a:r>
            <a:r>
              <a:rPr lang="en-US" sz="1400" dirty="0" smtClean="0"/>
              <a:t> </a:t>
            </a:r>
            <a:r>
              <a:rPr lang="en-US" sz="1400" dirty="0"/>
              <a:t>to </a:t>
            </a:r>
            <a:r>
              <a:rPr lang="en-US" sz="1400" dirty="0" err="1"/>
              <a:t>možete</a:t>
            </a:r>
            <a:r>
              <a:rPr lang="en-US" sz="1400" dirty="0"/>
              <a:t> </a:t>
            </a:r>
            <a:r>
              <a:rPr lang="en-US" sz="1400" dirty="0" err="1"/>
              <a:t>vežbati</a:t>
            </a:r>
            <a:r>
              <a:rPr lang="en-US" sz="1400" dirty="0"/>
              <a:t> u </a:t>
            </a:r>
            <a:r>
              <a:rPr lang="en-US" sz="1400" dirty="0" err="1"/>
              <a:t>sledeće</a:t>
            </a:r>
            <a:r>
              <a:rPr lang="en-US" sz="1400" dirty="0"/>
              <a:t> 2 </a:t>
            </a:r>
            <a:r>
              <a:rPr lang="en-US" sz="1400" dirty="0" err="1"/>
              <a:t>nedelje</a:t>
            </a:r>
            <a:r>
              <a:rPr lang="en-US" sz="1400" dirty="0"/>
              <a:t>? </a:t>
            </a:r>
            <a:endParaRPr lang="sr-Latn-RS" sz="1400" dirty="0" smtClean="0"/>
          </a:p>
          <a:p>
            <a:r>
              <a:rPr lang="en-US" sz="1400" dirty="0" smtClean="0"/>
              <a:t>Na </a:t>
            </a:r>
            <a:r>
              <a:rPr lang="en-US" sz="1400" dirty="0" err="1"/>
              <a:t>koji</a:t>
            </a:r>
            <a:r>
              <a:rPr lang="en-US" sz="1400" dirty="0"/>
              <a:t> </a:t>
            </a:r>
            <a:r>
              <a:rPr lang="en-US" sz="1400" dirty="0" err="1"/>
              <a:t>način</a:t>
            </a:r>
            <a:r>
              <a:rPr lang="en-US" sz="1400" dirty="0"/>
              <a:t> </a:t>
            </a:r>
            <a:r>
              <a:rPr lang="en-US" sz="1400" dirty="0" err="1"/>
              <a:t>ovde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sada</a:t>
            </a:r>
            <a:r>
              <a:rPr lang="en-US" sz="1400" dirty="0"/>
              <a:t> vas </a:t>
            </a:r>
            <a:r>
              <a:rPr lang="en-US" sz="1400" dirty="0" err="1"/>
              <a:t>mogu</a:t>
            </a:r>
            <a:r>
              <a:rPr lang="en-US" sz="1400" dirty="0"/>
              <a:t> </a:t>
            </a:r>
            <a:r>
              <a:rPr lang="en-US" sz="1400" dirty="0" err="1"/>
              <a:t>podržati</a:t>
            </a:r>
            <a:r>
              <a:rPr lang="en-US" sz="1400" dirty="0"/>
              <a:t> </a:t>
            </a:r>
            <a:r>
              <a:rPr lang="en-US" sz="1400" dirty="0" err="1"/>
              <a:t>ostali</a:t>
            </a:r>
            <a:r>
              <a:rPr lang="en-US" sz="1400" dirty="0"/>
              <a:t> </a:t>
            </a:r>
            <a:r>
              <a:rPr lang="en-US" sz="1400" dirty="0" err="1"/>
              <a:t>polaznici</a:t>
            </a:r>
            <a:r>
              <a:rPr lang="en-US" sz="1400" dirty="0"/>
              <a:t> </a:t>
            </a:r>
            <a:r>
              <a:rPr lang="en-US" sz="1400" dirty="0" err="1"/>
              <a:t>ovog</a:t>
            </a:r>
            <a:r>
              <a:rPr lang="en-US" sz="1400" dirty="0"/>
              <a:t> </a:t>
            </a:r>
            <a:r>
              <a:rPr lang="en-US" sz="1400" dirty="0" err="1"/>
              <a:t>treninga</a:t>
            </a:r>
            <a:r>
              <a:rPr lang="en-US" sz="1400" dirty="0"/>
              <a:t>? </a:t>
            </a:r>
            <a:endParaRPr lang="sr-Latn-R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8" descr="C:\Users\Lenovo\Documents\Mindfulness by EnergyHouse logotip\Mindfulness by EnergyHouse logotip\Logotipi\PNGs\Mindfulness-logo-final_V2 horizontalni u boj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054" y="6019800"/>
            <a:ext cx="272989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3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6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Na platformi:</a:t>
            </a:r>
            <a:endParaRPr lang="vi-VN" sz="3600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R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Snimak </a:t>
            </a:r>
            <a:r>
              <a:rPr lang="sr-Latn-R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edukacije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sr-Latn-R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Prezentacija sa modula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sr-Latn-R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Skripta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sr-Latn-R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Snimci meditacija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 indent="-342900">
              <a:buFont typeface="Wingdings" pitchFamily="2" charset="2"/>
              <a:buChar char="§"/>
            </a:pPr>
            <a:r>
              <a:rPr lang="sr-Latn-R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Neugorna, neutralna, prijatna nijansa osećaja (snimak </a:t>
            </a:r>
            <a:r>
              <a:rPr lang="sr-Latn-R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tekst)</a:t>
            </a:r>
          </a:p>
          <a:p>
            <a:pPr lvl="2" indent="-342900">
              <a:buFont typeface="Wingdings" pitchFamily="2" charset="2"/>
              <a:buChar char="§"/>
            </a:pPr>
            <a:r>
              <a:rPr lang="sr-Latn-R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Progresivna mišićna relaksacija(snimak </a:t>
            </a:r>
            <a:r>
              <a:rPr lang="sr-Latn-R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teskst</a:t>
            </a:r>
            <a:r>
              <a:rPr lang="sr-Latn-R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sr-Latn-R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 indent="-342900">
              <a:buFont typeface="Wingdings" pitchFamily="2" charset="2"/>
              <a:buChar char="§"/>
            </a:pPr>
            <a:r>
              <a:rPr lang="sr-Latn-R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Meditacija ljubavi i nežnosti (ljubaznosti) (snimak </a:t>
            </a:r>
            <a:r>
              <a:rPr lang="sr-Latn-R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teskst</a:t>
            </a:r>
            <a:r>
              <a:rPr lang="sr-Latn-R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sr-Latn-R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sr-Latn-R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Radni </a:t>
            </a:r>
            <a:r>
              <a:rPr lang="sr-Latn-R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listovi domaći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200150" lvl="2" indent="-342900">
              <a:buFont typeface="Wingdings" pitchFamily="2" charset="2"/>
              <a:buChar char="§"/>
            </a:pPr>
            <a:r>
              <a:rPr lang="sr-Latn-R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Kalendar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200150" lvl="2" indent="-342900">
              <a:buFont typeface="Wingdings" pitchFamily="2" charset="2"/>
              <a:buChar char="§"/>
            </a:pPr>
            <a:r>
              <a:rPr lang="sr-Latn-R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Promena raspoloženja, Pauza za sebe</a:t>
            </a:r>
          </a:p>
          <a:p>
            <a:pPr marL="1200150" lvl="2" indent="-342900">
              <a:buFont typeface="Wingdings" pitchFamily="2" charset="2"/>
              <a:buChar char="§"/>
            </a:pPr>
            <a:r>
              <a:rPr lang="sr-Latn-R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Prepoznavanje misli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sr-Latn-R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Snimak </a:t>
            </a:r>
            <a:r>
              <a:rPr lang="sr-Latn-R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Mindfulness pokret Yoga 2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8" descr="C:\Users\Lenovo\Documents\Mindfulness by EnergyHouse logotip\Mindfulness by EnergyHouse logotip\Logotipi\PNGs\Mindfulness-logo-final_V2 horizontalni u boj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054" y="6019800"/>
            <a:ext cx="272989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246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>
                <a:solidFill>
                  <a:schemeClr val="accent5">
                    <a:lumMod val="75000"/>
                  </a:schemeClr>
                </a:solidFill>
              </a:rPr>
              <a:t>Mindfulness praksa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r-Latn-R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Meditacije (prolazna misao, zvuci svesnosti, disanje sa Petrom)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Vežbe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Kako provodim svoje vreme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Generator novog stanja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Priznavanje uspeha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Pitanja koja su se pojavila kada je trening u pitanju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8" descr="C:\Users\Lenovo\Documents\Mindfulness by EnergyHouse logotip\Mindfulness by EnergyHouse logotip\Logotipi\PNGs\Mindfulness-logo-final_V2 horizontalni u boj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054" y="6019800"/>
            <a:ext cx="272989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94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"/>
          <p:cNvSpPr txBox="1">
            <a:spLocks noGrp="1"/>
          </p:cNvSpPr>
          <p:nvPr>
            <p:ph type="title"/>
          </p:nvPr>
        </p:nvSpPr>
        <p:spPr>
          <a:xfrm>
            <a:off x="457200" y="274642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fontScale="90000"/>
          </a:bodyPr>
          <a:lstStyle/>
          <a:p>
            <a:pPr lvl="0">
              <a:buClr>
                <a:schemeClr val="accent6"/>
              </a:buClr>
              <a:buSzPts val="4400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OSEĆAJNE NIJANSE U MINDFULNESSU</a:t>
            </a:r>
            <a:endParaRPr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467544" y="14127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342889" lvl="0" indent="-342889">
              <a:spcBef>
                <a:spcPts val="0"/>
              </a:spcBef>
              <a:buClr>
                <a:srgbClr val="3F3F3F"/>
              </a:buClr>
              <a:buSzPct val="100000"/>
            </a:pPr>
            <a:r>
              <a:rPr lang="vi-V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Osećajne nijanse su način na koji doživljavamo iskustvo, način na koji se vizuelni, zvučni, mirisni, ukusni, telesni osećaji i misli odmah filtriraju kao prijatni, neprijatni ili ni jedno ni drugo. </a:t>
            </a:r>
            <a:endParaRPr lang="sr-Latn-R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889" lvl="0" indent="-342889">
              <a:spcBef>
                <a:spcPts val="0"/>
              </a:spcBef>
              <a:buClr>
                <a:srgbClr val="3F3F3F"/>
              </a:buClr>
              <a:buSzPct val="100000"/>
            </a:pPr>
            <a:endParaRPr lang="sr-Latn-R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889" lvl="0" indent="-342889">
              <a:spcBef>
                <a:spcPts val="0"/>
              </a:spcBef>
              <a:buClr>
                <a:srgbClr val="3F3F3F"/>
              </a:buClr>
              <a:buSzPct val="100000"/>
            </a:pPr>
            <a:r>
              <a:rPr lang="vi-V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Subjektivni </a:t>
            </a:r>
            <a:r>
              <a:rPr lang="vi-V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odgovor koji se meša u iskustvo. </a:t>
            </a:r>
            <a:endParaRPr lang="sr-Latn-R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889" lvl="0" indent="-342889">
              <a:spcBef>
                <a:spcPts val="0"/>
              </a:spcBef>
              <a:buClr>
                <a:srgbClr val="3F3F3F"/>
              </a:buClr>
              <a:buSzPct val="100000"/>
            </a:pPr>
            <a:endParaRPr lang="sr-Latn-R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889" lvl="0" indent="-342889">
              <a:spcBef>
                <a:spcPts val="0"/>
              </a:spcBef>
              <a:buClr>
                <a:srgbClr val="3F3F3F"/>
              </a:buClr>
              <a:buSzPct val="100000"/>
            </a:pPr>
            <a:r>
              <a:rPr lang="vi-V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 </a:t>
            </a:r>
            <a:r>
              <a:rPr lang="vi-V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vidimo samo boju, automatski vidimo boju koja nam se sviđa, ili ne sviđa, ili nam nije važna - boju koja je dobra, loša ili nevažna. </a:t>
            </a:r>
            <a:endParaRPr lang="sr-Latn-R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889" lvl="0" indent="-342889">
              <a:spcBef>
                <a:spcPts val="0"/>
              </a:spcBef>
              <a:buClr>
                <a:srgbClr val="3F3F3F"/>
              </a:buClr>
              <a:buSzPct val="100000"/>
            </a:pPr>
            <a:endParaRPr lang="sr-Latn-R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889" lvl="0" indent="-342889">
              <a:spcBef>
                <a:spcPts val="0"/>
              </a:spcBef>
              <a:buClr>
                <a:srgbClr val="3F3F3F"/>
              </a:buClr>
              <a:buSzPct val="100000"/>
            </a:pPr>
            <a:r>
              <a:rPr lang="vi-V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Čak </a:t>
            </a:r>
            <a:r>
              <a:rPr lang="vi-V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možemo biti iznenađeni ako druga osoba doživljava istu boju drugačije.</a:t>
            </a:r>
            <a:endParaRPr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8" descr="C:\Users\Lenovo\Documents\Mindfulness by EnergyHouse logotip\Mindfulness by EnergyHouse logotip\Logotipi\PNGs\Mindfulness-logo-final_V2 horizontalni u boj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054" y="6019800"/>
            <a:ext cx="272989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599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"/>
          <p:cNvSpPr txBox="1">
            <a:spLocks noGrp="1"/>
          </p:cNvSpPr>
          <p:nvPr>
            <p:ph type="title"/>
          </p:nvPr>
        </p:nvSpPr>
        <p:spPr>
          <a:xfrm>
            <a:off x="457200" y="274642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fontScale="90000"/>
          </a:bodyPr>
          <a:lstStyle/>
          <a:p>
            <a:pPr lvl="0">
              <a:buClr>
                <a:schemeClr val="accent6"/>
              </a:buClr>
              <a:buSzPts val="4400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OSEĆAJNE NIJANSE U MINDFULNESSU</a:t>
            </a:r>
            <a:endParaRPr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467544" y="14127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342889" lvl="0" indent="-342889">
              <a:spcBef>
                <a:spcPts val="0"/>
              </a:spcBef>
              <a:buClr>
                <a:srgbClr val="3F3F3F"/>
              </a:buClr>
              <a:buSzPct val="100000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tradiciji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Mindfulnessa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osećaj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odnosi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ton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iskustva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bilo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 je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prijatan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neprijatan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ili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neutralan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sr-Latn-R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889" lvl="0" indent="-342889">
              <a:spcBef>
                <a:spcPts val="0"/>
              </a:spcBef>
              <a:buClr>
                <a:srgbClr val="3F3F3F"/>
              </a:buClr>
              <a:buSzPct val="100000"/>
            </a:pPr>
            <a:endParaRPr lang="sr-Latn-R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889" lvl="0" indent="-342889">
              <a:spcBef>
                <a:spcPts val="0"/>
              </a:spcBef>
              <a:buClr>
                <a:srgbClr val="3F3F3F"/>
              </a:buClr>
              <a:buSzPct val="100000"/>
            </a:pP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Osećajne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nijanse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ne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treba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mešati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osećanjem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emocija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sr-Latn-R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889" lvl="0" indent="-342889">
              <a:spcBef>
                <a:spcPts val="0"/>
              </a:spcBef>
              <a:buClr>
                <a:srgbClr val="3F3F3F"/>
              </a:buClr>
              <a:buSzPct val="100000"/>
            </a:pPr>
            <a:endParaRPr lang="sr-Latn-R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889" lvl="0" indent="-342889">
              <a:spcBef>
                <a:spcPts val="0"/>
              </a:spcBef>
              <a:buClr>
                <a:srgbClr val="3F3F3F"/>
              </a:buClr>
              <a:buSzPct val="100000"/>
            </a:pP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Iako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osećajne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nijanse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pojavljuju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zajedno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svakim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iskustvom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one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odvojene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od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samog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iskustva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što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je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vrlo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koristan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koncept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sr-Latn-R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889" lvl="0" indent="-342889">
              <a:spcBef>
                <a:spcPts val="0"/>
              </a:spcBef>
              <a:buClr>
                <a:srgbClr val="3F3F3F"/>
              </a:buClr>
              <a:buSzPct val="100000"/>
            </a:pPr>
            <a:endParaRPr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8" descr="C:\Users\Lenovo\Documents\Mindfulness by EnergyHouse logotip\Mindfulness by EnergyHouse logotip\Logotipi\PNGs\Mindfulness-logo-final_V2 horizontalni u boj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054" y="6019800"/>
            <a:ext cx="272989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606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"/>
          <p:cNvSpPr txBox="1">
            <a:spLocks noGrp="1"/>
          </p:cNvSpPr>
          <p:nvPr>
            <p:ph type="title"/>
          </p:nvPr>
        </p:nvSpPr>
        <p:spPr>
          <a:xfrm>
            <a:off x="457200" y="274642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fontScale="90000"/>
          </a:bodyPr>
          <a:lstStyle/>
          <a:p>
            <a:pPr lvl="0">
              <a:buClr>
                <a:schemeClr val="accent6"/>
              </a:buClr>
              <a:buSzPts val="4400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OSEĆAJNE NIJANSE U MINDFULNESSU</a:t>
            </a:r>
            <a:endParaRPr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467544" y="14127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342889" lvl="0" indent="-342889">
              <a:spcBef>
                <a:spcPts val="0"/>
              </a:spcBef>
              <a:buClr>
                <a:srgbClr val="3F3F3F"/>
              </a:buClr>
              <a:buSzPct val="100000"/>
            </a:pPr>
            <a:r>
              <a:rPr lang="vi-V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Uslovljeni smo da reagujemo na prijatne senzacije sa osećajem želje i privrženosti. Želimo više prijatnih osećaja i verujemo da će nas više činiti srećnima. </a:t>
            </a:r>
            <a:endParaRPr lang="sr-Latn-R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889" lvl="0" indent="-342889">
              <a:spcBef>
                <a:spcPts val="0"/>
              </a:spcBef>
              <a:buClr>
                <a:srgbClr val="3F3F3F"/>
              </a:buClr>
              <a:buSzPct val="100000"/>
            </a:pPr>
            <a:endParaRPr lang="sr-Latn-R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889" lvl="0" indent="-342889">
              <a:spcBef>
                <a:spcPts val="0"/>
              </a:spcBef>
              <a:buClr>
                <a:srgbClr val="3F3F3F"/>
              </a:buClr>
              <a:buSzPct val="100000"/>
            </a:pPr>
            <a:r>
              <a:rPr lang="vi-V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Uslovljeni </a:t>
            </a:r>
            <a:r>
              <a:rPr lang="vi-V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smo da reagujemo na neprijatne senzacije sa besom, strahom i odbojnošću. Želimo da se udaljimo od neprijatnog i verujemo da će nam to doneti sreću. </a:t>
            </a:r>
            <a:endParaRPr lang="sr-Latn-R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889" lvl="0" indent="-342889">
              <a:spcBef>
                <a:spcPts val="0"/>
              </a:spcBef>
              <a:buClr>
                <a:srgbClr val="3F3F3F"/>
              </a:buClr>
              <a:buSzPct val="100000"/>
            </a:pPr>
            <a:endParaRPr lang="sr-Latn-R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889" lvl="0" indent="-342889">
              <a:spcBef>
                <a:spcPts val="0"/>
              </a:spcBef>
              <a:buClr>
                <a:srgbClr val="3F3F3F"/>
              </a:buClr>
              <a:buSzPct val="100000"/>
            </a:pPr>
            <a:r>
              <a:rPr lang="vi-V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Neutralno </a:t>
            </a:r>
            <a:r>
              <a:rPr lang="vi-V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osećanje često prolazi nezapaženo. Međutim, možemo doživeti odbojnost, u obliku dosade, prema neutralnom osećanju. </a:t>
            </a:r>
            <a:endParaRPr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8" descr="C:\Users\Lenovo\Documents\Mindfulness by EnergyHouse logotip\Mindfulness by EnergyHouse logotip\Logotipi\PNGs\Mindfulness-logo-final_V2 horizontalni u boj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054" y="6019800"/>
            <a:ext cx="272989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922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"/>
          <p:cNvSpPr txBox="1">
            <a:spLocks noGrp="1"/>
          </p:cNvSpPr>
          <p:nvPr>
            <p:ph type="title"/>
          </p:nvPr>
        </p:nvSpPr>
        <p:spPr>
          <a:xfrm>
            <a:off x="457200" y="274642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fontScale="90000"/>
          </a:bodyPr>
          <a:lstStyle/>
          <a:p>
            <a:pPr lvl="0">
              <a:buClr>
                <a:schemeClr val="accent6"/>
              </a:buClr>
              <a:buSzPts val="4400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OSEĆAJNE NIJANSE U MINDFULNESSU</a:t>
            </a:r>
            <a:endParaRPr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229600" cy="1559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Clr>
                <a:srgbClr val="3F3F3F"/>
              </a:buClr>
              <a:buSzPct val="100000"/>
              <a:buNone/>
            </a:pP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Konstantan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napor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dobijemo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prijatno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izbegnemo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neprijatno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neutralno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sprečava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otkrijemo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dolazi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iz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jednostavnog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bivanja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prisutnog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našem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životu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ovom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trenutku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bez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obzira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to da li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stvari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prijatne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neprijatne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ili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neutralne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8" descr="C:\Users\Lenovo\Documents\Mindfulness by EnergyHouse logotip\Mindfulness by EnergyHouse logotip\Logotipi\PNGs\Mindfulness-logo-final_V2 horizontalni u boj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054" y="6019800"/>
            <a:ext cx="272989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099" y="3200400"/>
            <a:ext cx="4495799" cy="2606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357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"/>
          <p:cNvSpPr txBox="1">
            <a:spLocks noGrp="1"/>
          </p:cNvSpPr>
          <p:nvPr>
            <p:ph type="title"/>
          </p:nvPr>
        </p:nvSpPr>
        <p:spPr>
          <a:xfrm>
            <a:off x="457200" y="274642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fontScale="90000"/>
          </a:bodyPr>
          <a:lstStyle/>
          <a:p>
            <a:pPr lvl="0">
              <a:buClr>
                <a:schemeClr val="accent6"/>
              </a:buClr>
              <a:buSzPts val="4400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OSEĆAJNE NIJANSE U MINDFULNESSU</a:t>
            </a:r>
            <a:endParaRPr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467544" y="14127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342889" lvl="0" indent="-342889">
              <a:spcBef>
                <a:spcPts val="0"/>
              </a:spcBef>
              <a:buClr>
                <a:srgbClr val="3F3F3F"/>
              </a:buClr>
              <a:buSzPct val="100000"/>
            </a:pPr>
            <a:r>
              <a:rPr lang="vi-V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Jednostavno biti svestan, na neosuđujući način, svega što dolazi u svest</a:t>
            </a:r>
            <a:r>
              <a:rPr lang="vi-V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sr-Latn-R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889" lvl="0" indent="-342889">
              <a:spcBef>
                <a:spcPts val="0"/>
              </a:spcBef>
              <a:buClr>
                <a:srgbClr val="3F3F3F"/>
              </a:buClr>
              <a:buSzPct val="100000"/>
            </a:pPr>
            <a:endParaRPr lang="sr-Latn-R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889" lvl="0" indent="-342889">
              <a:spcBef>
                <a:spcPts val="0"/>
              </a:spcBef>
              <a:buClr>
                <a:srgbClr val="3F3F3F"/>
              </a:buClr>
              <a:buSzPct val="100000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Tri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fenomena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spajaju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započnu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iskustvo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endParaRPr lang="sr-Latn-R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089" lvl="1" indent="-342889">
              <a:spcBef>
                <a:spcPts val="0"/>
              </a:spcBef>
              <a:buClr>
                <a:srgbClr val="3F3F3F"/>
              </a:buClr>
              <a:buSzPct val="100000"/>
            </a:pP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Čulo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primer,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oko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), </a:t>
            </a:r>
            <a:endParaRPr lang="sr-Latn-R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089" lvl="1" indent="-342889">
              <a:spcBef>
                <a:spcPts val="0"/>
              </a:spcBef>
              <a:buClr>
                <a:srgbClr val="3F3F3F"/>
              </a:buClr>
              <a:buSzPct val="100000"/>
            </a:pP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ono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što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vidi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primer,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jabuka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), </a:t>
            </a:r>
            <a:endParaRPr lang="sr-Latn-R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089" lvl="1" indent="-342889">
              <a:spcBef>
                <a:spcPts val="0"/>
              </a:spcBef>
              <a:buClr>
                <a:srgbClr val="3F3F3F"/>
              </a:buClr>
              <a:buSzPct val="100000"/>
            </a:pP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svest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primer,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svestan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vidim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jabuku</a:t>
            </a:r>
            <a:r>
              <a:rPr lang="sr-Latn-R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342889" indent="-342889">
              <a:spcBef>
                <a:spcPts val="0"/>
              </a:spcBef>
              <a:buClr>
                <a:srgbClr val="3F3F3F"/>
              </a:buClr>
              <a:buSzPct val="100000"/>
            </a:pPr>
            <a:endParaRPr lang="sr-Latn-R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889" indent="-342889">
              <a:spcBef>
                <a:spcPts val="0"/>
              </a:spcBef>
              <a:buClr>
                <a:srgbClr val="3F3F3F"/>
              </a:buClr>
              <a:buSzPct val="100000"/>
            </a:pP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Doživljavanje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osećajnih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nijansi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je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stoga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unutar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granica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specifično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vaš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jedinstveni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um</a:t>
            </a:r>
            <a:r>
              <a:rPr lang="sr-Latn-R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o-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telesni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sistem</a:t>
            </a:r>
            <a:endParaRPr lang="sr-Latn-R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8" descr="C:\Users\Lenovo\Documents\Mindfulness by EnergyHouse logotip\Mindfulness by EnergyHouse logotip\Logotipi\PNGs\Mindfulness-logo-final_V2 horizontalni u boj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054" y="6019800"/>
            <a:ext cx="272989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013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"/>
          <p:cNvSpPr txBox="1">
            <a:spLocks noGrp="1"/>
          </p:cNvSpPr>
          <p:nvPr>
            <p:ph type="title"/>
          </p:nvPr>
        </p:nvSpPr>
        <p:spPr>
          <a:xfrm>
            <a:off x="457200" y="274642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fontScale="90000"/>
          </a:bodyPr>
          <a:lstStyle/>
          <a:p>
            <a:pPr lvl="0">
              <a:buClr>
                <a:schemeClr val="accent6"/>
              </a:buClr>
              <a:buSzPts val="4400"/>
            </a:pP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Zašto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biste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želeli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da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budete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s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nečim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neprijatnim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ili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bolnim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?</a:t>
            </a:r>
            <a:endParaRPr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467544" y="14127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Clr>
                <a:srgbClr val="3F3F3F"/>
              </a:buClr>
              <a:buSzPct val="100000"/>
              <a:buNone/>
            </a:pPr>
            <a:endParaRPr lang="sr-Latn-R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0" indent="0" algn="ctr">
              <a:spcBef>
                <a:spcPts val="0"/>
              </a:spcBef>
              <a:buClr>
                <a:srgbClr val="3F3F3F"/>
              </a:buClr>
              <a:buSzPct val="100000"/>
              <a:buNone/>
            </a:pPr>
            <a:endParaRPr lang="sr-Latn-R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0" indent="0" algn="ctr">
              <a:spcBef>
                <a:spcPts val="0"/>
              </a:spcBef>
              <a:buClr>
                <a:srgbClr val="3F3F3F"/>
              </a:buClr>
              <a:buSzPct val="100000"/>
              <a:buNone/>
            </a:pPr>
            <a:r>
              <a:rPr lang="vi-V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Patnja </a:t>
            </a:r>
            <a:r>
              <a:rPr lang="vi-V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= Bol x Otpor </a:t>
            </a:r>
            <a:endParaRPr lang="sr-Latn-R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 algn="ctr">
              <a:spcBef>
                <a:spcPts val="0"/>
              </a:spcBef>
              <a:buClr>
                <a:srgbClr val="3F3F3F"/>
              </a:buClr>
              <a:buSzPct val="100000"/>
              <a:buNone/>
            </a:pPr>
            <a:r>
              <a:rPr lang="vi-V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vi-V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takođe možemo reći: Patnja = Bol x Briga</a:t>
            </a:r>
            <a:r>
              <a:rPr lang="vi-V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sr-Latn-R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 algn="ctr">
              <a:spcBef>
                <a:spcPts val="0"/>
              </a:spcBef>
              <a:buClr>
                <a:srgbClr val="3F3F3F"/>
              </a:buClr>
              <a:buSzPct val="100000"/>
              <a:buNone/>
            </a:pPr>
            <a:endParaRPr lang="sr-Latn-RS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 algn="ctr">
              <a:spcBef>
                <a:spcPts val="0"/>
              </a:spcBef>
              <a:buClr>
                <a:srgbClr val="3F3F3F"/>
              </a:buClr>
              <a:buSzPct val="100000"/>
              <a:buNone/>
            </a:pPr>
            <a:r>
              <a:rPr lang="vi-V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Šta ako jednačinu podignemo na drugi nivo? Šta se dešava kada je otpor prema bolu nula? Šta se događa s patnjom? Tada je patnja nula</a:t>
            </a:r>
            <a:r>
              <a:rPr lang="vi-V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!</a:t>
            </a:r>
            <a:endParaRPr lang="sr-Latn-R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 algn="ctr">
              <a:spcBef>
                <a:spcPts val="0"/>
              </a:spcBef>
              <a:buClr>
                <a:srgbClr val="3F3F3F"/>
              </a:buClr>
              <a:buSzPct val="100000"/>
              <a:buNone/>
            </a:pPr>
            <a:endParaRPr lang="sr-Latn-RS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 algn="ctr">
              <a:spcBef>
                <a:spcPts val="0"/>
              </a:spcBef>
              <a:buClr>
                <a:srgbClr val="3F3F3F"/>
              </a:buClr>
              <a:buSzPct val="100000"/>
              <a:buNone/>
            </a:pP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Razmislite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o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nekim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primerima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kada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bol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nije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rezultirao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patnjom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tj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kada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je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imanje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bebe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tetoviranje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ili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napuštanje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veze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dovelo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samo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do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osećaja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olakšanja</a:t>
            </a:r>
            <a:endParaRPr lang="sr-Latn-RS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8" descr="C:\Users\Lenovo\Documents\Mindfulness by EnergyHouse logotip\Mindfulness by EnergyHouse logotip\Logotipi\PNGs\Mindfulness-logo-final_V2 horizontalni u boj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054" y="6019800"/>
            <a:ext cx="272989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355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"/>
          <p:cNvSpPr txBox="1">
            <a:spLocks noGrp="1"/>
          </p:cNvSpPr>
          <p:nvPr>
            <p:ph type="title"/>
          </p:nvPr>
        </p:nvSpPr>
        <p:spPr>
          <a:xfrm>
            <a:off x="457200" y="274642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lvl="0">
              <a:buClr>
                <a:schemeClr val="accent6"/>
              </a:buClr>
              <a:buSzPts val="4400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RAD SA OTPOROM </a:t>
            </a:r>
            <a:endParaRPr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467544" y="14127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Clr>
                <a:srgbClr val="3F3F3F"/>
              </a:buClr>
              <a:buSzPct val="100000"/>
              <a:buNone/>
            </a:pPr>
            <a:endParaRPr lang="sr-Latn-R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0" indent="0" algn="ctr">
              <a:spcBef>
                <a:spcPts val="0"/>
              </a:spcBef>
              <a:buClr>
                <a:srgbClr val="3F3F3F"/>
              </a:buClr>
              <a:buSzPct val="100000"/>
              <a:buNone/>
            </a:pPr>
            <a:endParaRPr lang="sr-Latn-R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>
              <a:spcBef>
                <a:spcPts val="0"/>
              </a:spcBef>
              <a:buClr>
                <a:srgbClr val="3F3F3F"/>
              </a:buClr>
              <a:buSzPct val="100000"/>
            </a:pP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Prvo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tako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što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možemo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prepoznati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otpor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Kako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 to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oseća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vašem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telu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Gde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Koje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misli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koje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uobičajene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otporom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Možete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li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videti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kako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otpor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obogaćuje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iskustvo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veoma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prepoznatljiv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način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 je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odvojen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od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onoga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što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dešava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lang="sr-Latn-R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>
              <a:spcBef>
                <a:spcPts val="0"/>
              </a:spcBef>
              <a:buClr>
                <a:srgbClr val="3F3F3F"/>
              </a:buClr>
              <a:buSzPct val="100000"/>
            </a:pPr>
            <a:endParaRPr lang="sr-Latn-R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>
              <a:spcBef>
                <a:spcPts val="0"/>
              </a:spcBef>
              <a:buClr>
                <a:srgbClr val="3F3F3F"/>
              </a:buClr>
              <a:buSzPct val="100000"/>
            </a:pP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Drugi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korak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je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početi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trenirate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svoje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mišiće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tolerancije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male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načine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tako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što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ćete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biti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voljni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budete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nečim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blago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neprijatnim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Kao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što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je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svrab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nosa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tokom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meditacije</a:t>
            </a:r>
            <a:endParaRPr lang="sr-Latn-R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>
              <a:spcBef>
                <a:spcPts val="0"/>
              </a:spcBef>
              <a:buClr>
                <a:srgbClr val="3F3F3F"/>
              </a:buClr>
              <a:buSzPct val="100000"/>
            </a:pPr>
            <a:endParaRPr lang="sr-Latn-R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>
              <a:spcBef>
                <a:spcPts val="0"/>
              </a:spcBef>
              <a:buClr>
                <a:srgbClr val="3F3F3F"/>
              </a:buClr>
              <a:buSzPct val="100000"/>
            </a:pP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Neurobiolog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Džil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Bolte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Tejlor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kaže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električna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moždana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struktura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misao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emociju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ili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poriv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traje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samo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devedeset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sekundi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ako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 ne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ojačava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već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samo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posmatra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sr-Latn-RS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8" descr="C:\Users\Lenovo\Documents\Mindfulness by EnergyHouse logotip\Mindfulness by EnergyHouse logotip\Logotipi\PNGs\Mindfulness-logo-final_V2 horizontalni u boj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054" y="6019800"/>
            <a:ext cx="272989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691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4120</TotalTime>
  <Words>1176</Words>
  <Application>Microsoft Office PowerPoint</Application>
  <PresentationFormat>On-screen Show (4:3)</PresentationFormat>
  <Paragraphs>129</Paragraphs>
  <Slides>16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Ne možete zaustaviti talase,  ali možete da naučite da surfujete. </vt:lpstr>
      <vt:lpstr>Mindfulness praksa</vt:lpstr>
      <vt:lpstr>OSEĆAJNE NIJANSE U MINDFULNESSU</vt:lpstr>
      <vt:lpstr>OSEĆAJNE NIJANSE U MINDFULNESSU</vt:lpstr>
      <vt:lpstr>OSEĆAJNE NIJANSE U MINDFULNESSU</vt:lpstr>
      <vt:lpstr>OSEĆAJNE NIJANSE U MINDFULNESSU</vt:lpstr>
      <vt:lpstr>OSEĆAJNE NIJANSE U MINDFULNESSU</vt:lpstr>
      <vt:lpstr>Zašto biste želeli da budete s nečim neprijatnim ili bolnim?</vt:lpstr>
      <vt:lpstr>RAD SA OTPOROM </vt:lpstr>
      <vt:lpstr>Bajron Kejti</vt:lpstr>
      <vt:lpstr>Bajron Kejti</vt:lpstr>
      <vt:lpstr>Šta se desilo, desilo se.</vt:lpstr>
      <vt:lpstr>Čiji je ovo posao</vt:lpstr>
      <vt:lpstr>Činjenice u vezi misli</vt:lpstr>
      <vt:lpstr>Vežba misao</vt:lpstr>
      <vt:lpstr>Na platformi: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Janko</cp:lastModifiedBy>
  <cp:revision>29</cp:revision>
  <dcterms:created xsi:type="dcterms:W3CDTF">2006-08-16T00:00:00Z</dcterms:created>
  <dcterms:modified xsi:type="dcterms:W3CDTF">2024-04-12T05:56:15Z</dcterms:modified>
</cp:coreProperties>
</file>